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8"/>
  </p:notesMasterIdLst>
  <p:handoutMasterIdLst>
    <p:handoutMasterId r:id="rId39"/>
  </p:handoutMasterIdLst>
  <p:sldIdLst>
    <p:sldId id="262" r:id="rId3"/>
    <p:sldId id="312" r:id="rId4"/>
    <p:sldId id="287" r:id="rId5"/>
    <p:sldId id="286" r:id="rId6"/>
    <p:sldId id="291" r:id="rId7"/>
    <p:sldId id="289" r:id="rId8"/>
    <p:sldId id="296" r:id="rId9"/>
    <p:sldId id="283" r:id="rId10"/>
    <p:sldId id="284" r:id="rId11"/>
    <p:sldId id="294" r:id="rId12"/>
    <p:sldId id="308" r:id="rId13"/>
    <p:sldId id="295" r:id="rId14"/>
    <p:sldId id="310" r:id="rId15"/>
    <p:sldId id="309" r:id="rId16"/>
    <p:sldId id="313" r:id="rId17"/>
    <p:sldId id="314" r:id="rId18"/>
    <p:sldId id="315" r:id="rId19"/>
    <p:sldId id="316" r:id="rId20"/>
    <p:sldId id="317" r:id="rId21"/>
    <p:sldId id="318" r:id="rId22"/>
    <p:sldId id="319" r:id="rId23"/>
    <p:sldId id="320" r:id="rId24"/>
    <p:sldId id="321" r:id="rId25"/>
    <p:sldId id="322" r:id="rId26"/>
    <p:sldId id="292" r:id="rId27"/>
    <p:sldId id="293" r:id="rId28"/>
    <p:sldId id="307" r:id="rId29"/>
    <p:sldId id="323" r:id="rId30"/>
    <p:sldId id="326" r:id="rId31"/>
    <p:sldId id="328" r:id="rId32"/>
    <p:sldId id="324" r:id="rId33"/>
    <p:sldId id="325" r:id="rId34"/>
    <p:sldId id="327" r:id="rId35"/>
    <p:sldId id="329" r:id="rId36"/>
    <p:sldId id="311"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10" d="100"/>
          <a:sy n="110" d="100"/>
        </p:scale>
        <p:origin x="354" y="444"/>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4/21/2016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p14="http://schemas.microsoft.com/office/powerpoint/2010/main" xmlns=""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p14="http://schemas.microsoft.com/office/powerpoint/2010/main" xmlns=""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29772497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477154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5246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1124441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xmlns=""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4044567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397906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238976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46817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6673741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4/21/2016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rmAutofit/>
          </a:bodyPr>
          <a:lstStyle/>
          <a:p>
            <a:r>
              <a:rPr lang="en-US" sz="3600" dirty="0"/>
              <a:t>Visualization of Research in Occupational Therapy</a:t>
            </a:r>
          </a:p>
        </p:txBody>
      </p:sp>
      <p:sp>
        <p:nvSpPr>
          <p:cNvPr id="3" name="Subtitle 2"/>
          <p:cNvSpPr>
            <a:spLocks noGrp="1"/>
          </p:cNvSpPr>
          <p:nvPr>
            <p:ph type="subTitle" idx="1"/>
          </p:nvPr>
        </p:nvSpPr>
        <p:spPr/>
        <p:txBody>
          <a:bodyPr/>
          <a:lstStyle/>
          <a:p>
            <a:r>
              <a:rPr lang="en-US" cap="none" dirty="0"/>
              <a:t>Based on 1982-2016 Data from the American Occupational Therapy Foundation</a:t>
            </a:r>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a14="http://schemas.microsoft.com/office/drawing/2010/main" xmlns=""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p14="http://schemas.microsoft.com/office/powerpoint/2010/main" xmlns="" val="30346877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a:t>
            </a:r>
            <a:r>
              <a:rPr lang="en-US" sz="1900" dirty="0" smtClean="0"/>
              <a:t>diagnosis descriptions </a:t>
            </a:r>
            <a:r>
              <a:rPr lang="en-US" sz="1900" dirty="0"/>
              <a:t>funded by AOTF over a period of time</a:t>
            </a:r>
            <a:r>
              <a:rPr lang="en-US" sz="1900" dirty="0" smtClean="0"/>
              <a:t>.  Temporal analysis helps visualize the breadth and length of investments in various fields during different time periods. </a:t>
            </a: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decades (80’s, 90’s, etc..)</a:t>
            </a:r>
          </a:p>
          <a:p>
            <a:pPr lvl="1" algn="just"/>
            <a:r>
              <a:rPr lang="en-US" dirty="0" smtClean="0"/>
              <a:t>Heading for each decade highlights the total number of research projects funded, and approximate funding amount for that period</a:t>
            </a:r>
          </a:p>
          <a:p>
            <a:pPr lvl="1" algn="just"/>
            <a:r>
              <a:rPr lang="en-US" dirty="0" smtClean="0"/>
              <a:t>Size of diagnosis description highlights the number 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p14="http://schemas.microsoft.com/office/powerpoint/2010/main" xmlns="" val="24107944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p14="http://schemas.microsoft.com/office/powerpoint/2010/main" xmlns="" val="1490657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cstate="print"/>
          <a:stretch>
            <a:fillRect/>
          </a:stretch>
        </p:blipFill>
        <p:spPr>
          <a:xfrm>
            <a:off x="199987" y="718066"/>
            <a:ext cx="11838670" cy="5854662"/>
          </a:xfrm>
          <a:prstGeom prst="rect">
            <a:avLst/>
          </a:prstGeom>
        </p:spPr>
      </p:pic>
    </p:spTree>
    <p:extLst>
      <p:ext uri="{BB962C8B-B14F-4D97-AF65-F5344CB8AC3E}">
        <p14:creationId xmlns:p14="http://schemas.microsoft.com/office/powerpoint/2010/main" xmlns="" val="7599803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p14="http://schemas.microsoft.com/office/powerpoint/2010/main" xmlns="" val="34039442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p14="http://schemas.microsoft.com/office/powerpoint/2010/main" xmlns="" val="71622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a:t>
            </a:r>
            <a:r>
              <a:rPr lang="en-US" dirty="0" smtClean="0"/>
              <a:t>references. </a:t>
            </a:r>
            <a:r>
              <a:rPr lang="en-US" dirty="0" smtClean="0"/>
              <a:t>Labels depicted PI name or Diagnosis and a number of </a:t>
            </a:r>
            <a:r>
              <a:rPr lang="en-US" dirty="0" smtClean="0"/>
              <a:t>references. </a:t>
            </a:r>
            <a:r>
              <a:rPr lang="en-US" dirty="0" smtClean="0"/>
              <a:t>Top 5 PIs with the most number of </a:t>
            </a:r>
            <a:r>
              <a:rPr lang="en-US" dirty="0" smtClean="0"/>
              <a:t>references colored </a:t>
            </a:r>
            <a:r>
              <a:rPr lang="en-US" dirty="0" smtClean="0"/>
              <a:t>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a:t>
            </a:r>
            <a:r>
              <a:rPr lang="en-US" dirty="0" smtClean="0"/>
              <a:t>references to respective </a:t>
            </a:r>
            <a:r>
              <a:rPr lang="en-US" dirty="0" smtClean="0"/>
              <a:t>projects. The nodes were sorted in descending order based on the number of </a:t>
            </a:r>
            <a:r>
              <a:rPr lang="en-US" dirty="0" smtClean="0"/>
              <a:t>references. </a:t>
            </a:r>
            <a:r>
              <a:rPr lang="en-US" dirty="0" smtClean="0"/>
              <a:t>Edges represented the number of </a:t>
            </a:r>
            <a:r>
              <a:rPr lang="en-US" dirty="0" err="1" smtClean="0"/>
              <a:t>associatoins</a:t>
            </a:r>
            <a:r>
              <a:rPr lang="en-US" dirty="0" smtClean="0"/>
              <a:t> </a:t>
            </a:r>
            <a:r>
              <a:rPr lang="en-US" dirty="0" smtClean="0"/>
              <a:t>between specific diagnosis and agenda items.</a:t>
            </a:r>
          </a:p>
          <a:p>
            <a:pPr marL="45720" indent="0">
              <a:buNone/>
            </a:pPr>
            <a:endParaRPr lang="en-US" dirty="0"/>
          </a:p>
        </p:txBody>
      </p:sp>
    </p:spTree>
    <p:extLst>
      <p:ext uri="{BB962C8B-B14F-4D97-AF65-F5344CB8AC3E}">
        <p14:creationId xmlns:p14="http://schemas.microsoft.com/office/powerpoint/2010/main" xmlns="" val="41667780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p14="http://schemas.microsoft.com/office/powerpoint/2010/main" xmlns="" val="1572021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ce82-1996_blondel.png"/>
          <p:cNvPicPr>
            <a:picLocks noChangeAspect="1"/>
          </p:cNvPicPr>
          <p:nvPr/>
        </p:nvPicPr>
        <p:blipFill>
          <a:blip r:embed="rId2" cstate="print"/>
          <a:stretch>
            <a:fillRect/>
          </a:stretch>
        </p:blipFill>
        <p:spPr>
          <a:xfrm>
            <a:off x="-1" y="3710509"/>
            <a:ext cx="3817037" cy="3136605"/>
          </a:xfrm>
          <a:prstGeom prst="rect">
            <a:avLst/>
          </a:prstGeom>
        </p:spPr>
      </p:pic>
      <p:pic>
        <p:nvPicPr>
          <p:cNvPr id="12" name="Picture 11" descr="slice82-2010_blondel.png"/>
          <p:cNvPicPr>
            <a:picLocks noChangeAspect="1"/>
          </p:cNvPicPr>
          <p:nvPr/>
        </p:nvPicPr>
        <p:blipFill>
          <a:blip r:embed="rId3" cstate="print"/>
          <a:stretch>
            <a:fillRect/>
          </a:stretch>
        </p:blipFill>
        <p:spPr>
          <a:xfrm>
            <a:off x="8771860" y="507"/>
            <a:ext cx="3142077" cy="3698849"/>
          </a:xfrm>
          <a:prstGeom prst="rect">
            <a:avLst/>
          </a:prstGeom>
        </p:spPr>
      </p:pic>
      <p:pic>
        <p:nvPicPr>
          <p:cNvPr id="3" name="Picture 2" descr="slice82-2017_blondel_2.png"/>
          <p:cNvPicPr>
            <a:picLocks noChangeAspect="1"/>
          </p:cNvPicPr>
          <p:nvPr/>
        </p:nvPicPr>
        <p:blipFill>
          <a:blip r:embed="rId4" cstate="print"/>
          <a:stretch>
            <a:fillRect/>
          </a:stretch>
        </p:blipFill>
        <p:spPr>
          <a:xfrm>
            <a:off x="3775969" y="1446657"/>
            <a:ext cx="4708805" cy="4613997"/>
          </a:xfrm>
          <a:prstGeom prst="rect">
            <a:avLst/>
          </a:prstGeom>
        </p:spPr>
      </p:pic>
      <p:pic>
        <p:nvPicPr>
          <p:cNvPr id="4" name="Picture 3" descr="slice82-1989_blondel.png"/>
          <p:cNvPicPr>
            <a:picLocks noChangeAspect="1"/>
          </p:cNvPicPr>
          <p:nvPr/>
        </p:nvPicPr>
        <p:blipFill>
          <a:blip r:embed="rId5" cstate="print"/>
          <a:stretch>
            <a:fillRect/>
          </a:stretch>
        </p:blipFill>
        <p:spPr>
          <a:xfrm>
            <a:off x="0" y="-2874"/>
            <a:ext cx="3583172" cy="3811191"/>
          </a:xfrm>
          <a:prstGeom prst="rect">
            <a:avLst/>
          </a:prstGeom>
        </p:spPr>
      </p:pic>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pic>
        <p:nvPicPr>
          <p:cNvPr id="9" name="Picture 8" descr="slice82-2003_blondel.png"/>
          <p:cNvPicPr>
            <a:picLocks noChangeAspect="1"/>
          </p:cNvPicPr>
          <p:nvPr/>
        </p:nvPicPr>
        <p:blipFill>
          <a:blip r:embed="rId6" cstate="print"/>
          <a:stretch>
            <a:fillRect/>
          </a:stretch>
        </p:blipFill>
        <p:spPr>
          <a:xfrm>
            <a:off x="8846288" y="3817187"/>
            <a:ext cx="3345712" cy="3029928"/>
          </a:xfrm>
          <a:prstGeom prst="rect">
            <a:avLst/>
          </a:prstGeom>
        </p:spPr>
      </p:pic>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384995"/>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Diagnosis vs. Primary Investigators</a:t>
            </a:r>
          </a:p>
          <a:p>
            <a:pPr algn="ctr"/>
            <a:r>
              <a:rPr lang="en-US" sz="2800" dirty="0" smtClean="0">
                <a:solidFill>
                  <a:schemeClr val="tx2"/>
                </a:solidFill>
              </a:rPr>
              <a:t>1982-2017</a:t>
            </a:r>
            <a:endParaRPr lang="en-US" sz="2800" dirty="0">
              <a:solidFill>
                <a:schemeClr val="tx2"/>
              </a:solidFill>
            </a:endParaRPr>
          </a:p>
        </p:txBody>
      </p:sp>
      <p:sp>
        <p:nvSpPr>
          <p:cNvPr id="15" name="TextBox 14"/>
          <p:cNvSpPr txBox="1"/>
          <p:nvPr/>
        </p:nvSpPr>
        <p:spPr>
          <a:xfrm>
            <a:off x="3505201" y="6148731"/>
            <a:ext cx="5508170" cy="707886"/>
          </a:xfrm>
          <a:prstGeom prst="rect">
            <a:avLst/>
          </a:prstGeom>
          <a:solidFill>
            <a:schemeClr val="bg1"/>
          </a:solidFill>
        </p:spPr>
        <p:txBody>
          <a:bodyPr wrap="square" rtlCol="0">
            <a:spAutoFit/>
          </a:bodyPr>
          <a:lstStyle/>
          <a:p>
            <a:pPr algn="ctr"/>
            <a:r>
              <a:rPr lang="en-US" sz="1000" dirty="0" smtClean="0"/>
              <a:t>Nodes  and Edges colorized by communities</a:t>
            </a:r>
          </a:p>
          <a:p>
            <a:pPr algn="ctr"/>
            <a:r>
              <a:rPr lang="en-US" sz="1000" dirty="0" smtClean="0"/>
              <a:t>Nodes , Node Labels and Edges sized by number of projects</a:t>
            </a:r>
          </a:p>
          <a:p>
            <a:pPr algn="ctr"/>
            <a:r>
              <a:rPr lang="en-US" sz="1000" dirty="0" smtClean="0"/>
              <a:t>Labels depict PI name or Diagnosis and a number of associated projects</a:t>
            </a:r>
          </a:p>
          <a:p>
            <a:pPr algn="ctr"/>
            <a:r>
              <a:rPr lang="en-US" sz="1000" dirty="0" smtClean="0"/>
              <a:t>Top 5 PIs with the most number of research projects colored</a:t>
            </a:r>
            <a:endParaRPr lang="en-US" sz="1000" dirty="0"/>
          </a:p>
        </p:txBody>
      </p:sp>
    </p:spTree>
    <p:extLst>
      <p:ext uri="{BB962C8B-B14F-4D97-AF65-F5344CB8AC3E}">
        <p14:creationId xmlns:p14="http://schemas.microsoft.com/office/powerpoint/2010/main" xmlns="" val="22440315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a:t>
            </a:r>
            <a:r>
              <a:rPr lang="en-US" dirty="0" smtClean="0"/>
              <a:t>references between agenda and diagnosis steadily </a:t>
            </a:r>
            <a:r>
              <a:rPr lang="en-US" dirty="0" smtClean="0"/>
              <a:t>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282658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594027"/>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652793"/>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448252" y="2155161"/>
            <a:ext cx="5118808" cy="3314034"/>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099859"/>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119353"/>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p14="http://schemas.microsoft.com/office/powerpoint/2010/main" xmlns="" val="823261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902054" y="2028824"/>
            <a:ext cx="3756546"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a:t>For several years, the American Occupational Therapy Foundation, in partnership with the American Occupational Therapy Association, has built 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2016</a:t>
            </a:r>
            <a:r>
              <a:rPr lang="en-US" sz="1500" dirty="0" smtClean="0"/>
              <a:t>.  </a:t>
            </a:r>
            <a:r>
              <a:rPr lang="en-US" sz="1500" dirty="0"/>
              <a:t>The intent of </a:t>
            </a:r>
            <a:r>
              <a:rPr lang="en-US" sz="1500" dirty="0" smtClean="0"/>
              <a:t>this data is </a:t>
            </a:r>
            <a:r>
              <a:rPr lang="en-US" sz="1500" dirty="0"/>
              <a:t>to create a comprehensive understanding of the scientific community for building scientific networks, identifying scientific leaders for specific initiatives, and summarizing capacity to external stakeholder groups.  </a:t>
            </a:r>
            <a:r>
              <a:rPr lang="en-US" sz="1500" dirty="0" smtClean="0"/>
              <a:t> 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 Maps an evolving topic space using text associated with projects and researchers.</a:t>
            </a:r>
          </a:p>
          <a:p>
            <a:pPr marL="388620" indent="-342900">
              <a:buAutoNum type="arabicPeriod"/>
            </a:pPr>
            <a:r>
              <a:rPr lang="en-US" sz="1600" b="1" dirty="0" smtClean="0"/>
              <a:t>Geospatial</a:t>
            </a:r>
            <a:r>
              <a:rPr lang="en-US" sz="1600" dirty="0" smtClean="0"/>
              <a:t> – Presents insights on where the research is done and possible research linkages between locations.</a:t>
            </a:r>
          </a:p>
          <a:p>
            <a:pPr marL="388620" indent="-342900">
              <a:buAutoNum type="arabicPeriod"/>
            </a:pPr>
            <a:r>
              <a:rPr lang="en-US" sz="1600" b="1" dirty="0" smtClean="0"/>
              <a:t>Temporal</a:t>
            </a:r>
            <a:r>
              <a:rPr lang="en-US" sz="1600" dirty="0" smtClean="0"/>
              <a:t> – Shows 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agenda categories 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7915701" y="3347082"/>
            <a:ext cx="4080681" cy="2891793"/>
          </a:xfrm>
        </p:spPr>
        <p:txBody>
          <a:bodyPr>
            <a:normAutofit lnSpcReduction="10000"/>
          </a:bodyPr>
          <a:lstStyle/>
          <a:p>
            <a:r>
              <a:rPr lang="en-US" b="1" dirty="0" smtClean="0">
                <a:solidFill>
                  <a:schemeClr val="tx1">
                    <a:lumMod val="75000"/>
                    <a:lumOff val="25000"/>
                  </a:schemeClr>
                </a:solidFill>
              </a:rPr>
              <a:t>Peter Annable</a:t>
            </a:r>
            <a:r>
              <a:rPr lang="en-US" dirty="0"/>
              <a:t/>
            </a:r>
            <a:br>
              <a:rPr lang="en-US" dirty="0"/>
            </a:br>
            <a:r>
              <a:rPr lang="en-US" dirty="0" smtClean="0"/>
              <a:t>  Cincinnati, OH  pannable@iu.edu</a:t>
            </a:r>
          </a:p>
          <a:p>
            <a:r>
              <a:rPr lang="en-US" b="1" dirty="0" smtClean="0">
                <a:solidFill>
                  <a:schemeClr val="tx1">
                    <a:lumMod val="75000"/>
                    <a:lumOff val="25000"/>
                  </a:schemeClr>
                </a:solidFill>
              </a:rPr>
              <a:t>Rose Rahman</a:t>
            </a:r>
            <a:r>
              <a:rPr lang="en-US" dirty="0" smtClean="0"/>
              <a:t/>
            </a:r>
            <a:br>
              <a:rPr lang="en-US" dirty="0" smtClean="0"/>
            </a:br>
            <a:r>
              <a:rPr lang="en-US" dirty="0" smtClean="0"/>
              <a:t>  Denver, CO  rosrahma@iu.edu</a:t>
            </a:r>
          </a:p>
          <a:p>
            <a:r>
              <a:rPr lang="en-US" b="1" dirty="0" smtClean="0">
                <a:solidFill>
                  <a:schemeClr val="tx1">
                    <a:lumMod val="75000"/>
                    <a:lumOff val="25000"/>
                  </a:schemeClr>
                </a:solidFill>
              </a:rPr>
              <a:t>Shahzad Saleem</a:t>
            </a:r>
            <a:br>
              <a:rPr lang="en-US" b="1" dirty="0" smtClean="0">
                <a:solidFill>
                  <a:schemeClr val="tx1">
                    <a:lumMod val="75000"/>
                    <a:lumOff val="25000"/>
                  </a:schemeClr>
                </a:solidFill>
              </a:rPr>
            </a:br>
            <a:r>
              <a:rPr lang="en-US" b="1" dirty="0" smtClean="0">
                <a:solidFill>
                  <a:schemeClr val="tx1">
                    <a:lumMod val="75000"/>
                    <a:lumOff val="25000"/>
                  </a:schemeClr>
                </a:solidFill>
              </a:rPr>
              <a:t>  </a:t>
            </a:r>
            <a:r>
              <a:rPr lang="en-US" dirty="0" smtClean="0"/>
              <a:t>Minneapolis,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a:t>
            </a:r>
            <a:r>
              <a:rPr lang="en-US" dirty="0" smtClean="0"/>
              <a:t>Columbus, IN  yyezeret@iu.edu</a:t>
            </a:r>
          </a:p>
          <a:p>
            <a:r>
              <a:rPr lang="en-US" sz="15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p14="http://schemas.microsoft.com/office/powerpoint/2010/main" xmlns="" val="41415024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p14="http://schemas.microsoft.com/office/powerpoint/2010/main" xmlns="" val="3609772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p14="http://schemas.microsoft.com/office/powerpoint/2010/main" xmlns="" val="94713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p14="http://schemas.microsoft.com/office/powerpoint/2010/main" xmlns="" val="7623252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p14="http://schemas.microsoft.com/office/powerpoint/2010/main" xmlns="" val="3602836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3984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753959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  Copy the URL below into your internet browser (works on most newer browser versions)</a:t>
            </a:r>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p14="http://schemas.microsoft.com/office/powerpoint/2010/main" xmlns="" val="20331422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154988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  This may not be the most accurate method.</a:t>
            </a:r>
          </a:p>
          <a:p>
            <a:r>
              <a:rPr lang="en-US" dirty="0" smtClean="0"/>
              <a:t>Data, especially for earlier years, may not reflect all research done in this area.   </a:t>
            </a:r>
            <a:endParaRPr lang="en-US"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a:normAutofit/>
          </a:bodyPr>
          <a:lstStyle/>
          <a:p>
            <a:r>
              <a:rPr lang="en-US" sz="1800" dirty="0" smtClean="0"/>
              <a:t>Burst analysis of the various diagnosis areas gets skewed as more and more research areas were funded over time. Burst analysis had to be re-created multiple times by adjusting Gamma &amp; Density in order to make sure all the important diagnosis areas have been highlighted and persistence of funding is appropriately visualized. In order to further substantiate various diagnosis areas that were funded, and highlighted, a word cloud by decade has been created, using Tableau. This word cloud along with the burst analysis should clearly articulate how various </a:t>
            </a:r>
            <a:r>
              <a:rPr lang="en-US" sz="1800" dirty="0" err="1" smtClean="0"/>
              <a:t>various</a:t>
            </a:r>
            <a:r>
              <a:rPr lang="en-US" sz="1800" dirty="0" smtClean="0"/>
              <a:t> research areas have been funded over the decade, and also highlights how research areas evolved over time.</a:t>
            </a:r>
          </a:p>
          <a:p>
            <a:r>
              <a:rPr lang="en-US" sz="1800" dirty="0" smtClean="0"/>
              <a:t>In order to do topical analysis, multiple visualizations were tested: Word Cloud, Tree Map, Network with many different layouts, GEM, Circular, Radial Tree, </a:t>
            </a:r>
            <a:r>
              <a:rPr lang="en-US" sz="1800" dirty="0" err="1" smtClean="0"/>
              <a:t>Kambada</a:t>
            </a:r>
            <a:r>
              <a:rPr lang="en-US" sz="1800" dirty="0" smtClean="0"/>
              <a:t> Kawai.  Preprocessing step on keywords caused issues because stemming caused use to lose meaning in some of the terms. For example, the word “injury” became “</a:t>
            </a:r>
            <a:r>
              <a:rPr lang="en-US" sz="1800" dirty="0" err="1" smtClean="0"/>
              <a:t>injuri</a:t>
            </a:r>
            <a:r>
              <a:rPr lang="en-US" sz="1800" dirty="0" smtClean="0"/>
              <a:t>”, “Early Intervention” was one word but after tokenization became two words: “</a:t>
            </a:r>
            <a:r>
              <a:rPr lang="en-US" sz="1800" dirty="0" err="1" smtClean="0"/>
              <a:t>earli</a:t>
            </a:r>
            <a:r>
              <a:rPr lang="en-US" sz="1800" dirty="0" smtClean="0"/>
              <a:t>” and “</a:t>
            </a:r>
            <a:r>
              <a:rPr lang="en-US" sz="1800" dirty="0" err="1" smtClean="0"/>
              <a:t>intervent</a:t>
            </a:r>
            <a:r>
              <a:rPr lang="en-US" sz="1800" dirty="0" smtClean="0"/>
              <a:t>”.  Similarly, “Spinal Cord” became Spinal and Cord . Due to this a lot of edges arose between the nodes which should not have been if we would have preserved the space between these kinds of words. I manually modified network file after executing Word Co Occurrence network so that word reflection is appropriate as encountered in the input file.</a:t>
            </a:r>
          </a:p>
          <a:p>
            <a:pPr>
              <a:buNone/>
            </a:pPr>
            <a:r>
              <a:rPr lang="en-US" sz="1800" dirty="0" smtClean="0"/>
              <a:t/>
            </a:r>
            <a:br>
              <a:rPr lang="en-US" sz="1800" dirty="0" smtClean="0"/>
            </a:br>
            <a:endParaRPr lang="en-US" sz="1800" dirty="0" smtClean="0"/>
          </a:p>
          <a:p>
            <a:endParaRPr lang="en-US" sz="18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vert="horz" lIns="91440" tIns="45720" rIns="91440" bIns="45720" rtlCol="0">
            <a:normAutofit fontScale="92500" lnSpcReduction="10000"/>
          </a:bodyPr>
          <a:lstStyle/>
          <a:p>
            <a:r>
              <a:rPr lang="en-US" sz="1900" dirty="0" smtClean="0"/>
              <a:t>There were some discrepancies in the locations of the nodes when comparing the geospatial map created using the parameters described earlier in Sci2 and Tableau. The issue seems to stem out from differences in zip codes since zip codes were not provided in the original data set from AOTF. A thorough </a:t>
            </a:r>
            <a:r>
              <a:rPr lang="en-US" sz="1900" dirty="0" err="1" smtClean="0"/>
              <a:t>google</a:t>
            </a:r>
            <a:r>
              <a:rPr lang="en-US" sz="1900" dirty="0" smtClean="0"/>
              <a:t> search was done to find the best zip codes. Geocoding was rerun on the updated zip codes using the Generic </a:t>
            </a:r>
            <a:r>
              <a:rPr lang="en-US" sz="1900" dirty="0" err="1" smtClean="0"/>
              <a:t>Geocoder</a:t>
            </a:r>
            <a:r>
              <a:rPr lang="en-US" sz="1900" dirty="0" smtClean="0"/>
              <a:t>. Longitude and latitude information was found on all 29 zip codes. The map was updated to show total funding amount, number of projects and number of researchers.</a:t>
            </a:r>
          </a:p>
          <a:p>
            <a:r>
              <a:rPr lang="en-US" sz="1900" dirty="0" smtClean="0"/>
              <a:t>After initial visualization of PI </a:t>
            </a:r>
            <a:r>
              <a:rPr lang="en-US" sz="1900" dirty="0" err="1" smtClean="0"/>
              <a:t>vs</a:t>
            </a:r>
            <a:r>
              <a:rPr lang="en-US" sz="1900" dirty="0" smtClean="0"/>
              <a:t> Diagnosis in Gephi we realized that coloring nodes based on the bipartite network only depicts major PIs in the field and helps to identify the core types of the diagnoses. At the same time,  the essential linkages between individual nodes (PIs and respective diagnoses) become quite obscure. In order to overcome this issue, we decided to provide a </a:t>
            </a:r>
            <a:r>
              <a:rPr lang="en-US" sz="1900" dirty="0" err="1" smtClean="0"/>
              <a:t>Blondel</a:t>
            </a:r>
            <a:r>
              <a:rPr lang="en-US" sz="1900" dirty="0" smtClean="0"/>
              <a:t> Community Detection analysis that helped to identify additional connections between various diagnosis and researchers. </a:t>
            </a:r>
          </a:p>
          <a:p>
            <a:r>
              <a:rPr lang="en-US" sz="1900" dirty="0" smtClean="0"/>
              <a:t>In order to connect diagnosis descriptions with agenda  we tested out several different visualization types including </a:t>
            </a:r>
            <a:r>
              <a:rPr lang="en-US" sz="1900" dirty="0" err="1" smtClean="0"/>
              <a:t>Fruchterman-Reingold</a:t>
            </a:r>
            <a:r>
              <a:rPr lang="en-US" sz="1900" dirty="0" smtClean="0"/>
              <a:t> with Annotation and Circular Hierarchy, however the Bipartite Network Graph proved to be the most precise and straightforward. The same type of time slicing on the Agenda-Diagnosis data helped to compare PI-Diagnosis with the similar time slice of the Agenda-Diagnosis data and to provide more insights into the nature of OT research during respective time slice.</a:t>
            </a:r>
          </a:p>
          <a:p>
            <a:pPr>
              <a:buNone/>
            </a:pPr>
            <a:r>
              <a:rPr lang="en-US" sz="1900" dirty="0" smtClean="0"/>
              <a:t/>
            </a:r>
            <a:br>
              <a:rPr lang="en-US" sz="1900" dirty="0" smtClean="0"/>
            </a:br>
            <a:r>
              <a:rPr lang="en-US" sz="1900" dirty="0" smtClean="0"/>
              <a:t> </a:t>
            </a:r>
            <a:br>
              <a:rPr lang="en-US" sz="1900" dirty="0" smtClean="0"/>
            </a:br>
            <a:endParaRPr lang="en-US" sz="1900" dirty="0" smtClean="0"/>
          </a:p>
          <a:p>
            <a:endParaRPr lang="en-US" sz="19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of Analysis</a:t>
            </a:r>
          </a:p>
          <a:p>
            <a:pPr marL="502920" indent="-457200">
              <a:buFont typeface="+mj-lt"/>
              <a:buAutoNum type="arabicPeriod"/>
            </a:pPr>
            <a:r>
              <a:rPr lang="en-US" dirty="0" smtClean="0"/>
              <a:t>Problems Surfaced during Validation</a:t>
            </a:r>
          </a:p>
          <a:p>
            <a:pPr marL="502920" indent="-457200">
              <a:buFont typeface="+mj-lt"/>
              <a:buAutoNum type="arabicPeriod"/>
            </a:pPr>
            <a:r>
              <a:rPr lang="en-US" dirty="0" smtClean="0"/>
              <a:t>Challenges and Opportunities </a:t>
            </a:r>
          </a:p>
          <a:p>
            <a:pPr marL="502920" indent="-457200">
              <a:buFont typeface="+mj-lt"/>
              <a:buAutoNum type="arabicPeriod"/>
            </a:pPr>
            <a:endParaRPr lang="en-US" dirty="0" smtClean="0"/>
          </a:p>
          <a:p>
            <a:pPr marL="502920" indent="-457200">
              <a:buFont typeface="+mj-lt"/>
              <a:buAutoNum type="arabicPeriod"/>
            </a:pPr>
            <a:endParaRPr lang="en-US" dirty="0"/>
          </a:p>
        </p:txBody>
      </p:sp>
    </p:spTree>
    <p:extLst>
      <p:ext uri="{BB962C8B-B14F-4D97-AF65-F5344CB8AC3E}">
        <p14:creationId xmlns:p14="http://schemas.microsoft.com/office/powerpoint/2010/main" xmlns="" val="2158548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vert="horz" lIns="91440" tIns="45720" rIns="91440" bIns="45720" rtlCol="0">
            <a:normAutofit/>
          </a:bodyPr>
          <a:lstStyle/>
          <a:p>
            <a:r>
              <a:rPr lang="en-US" sz="1800" dirty="0" smtClean="0"/>
              <a:t>Getting client approval to use Tableau public was obtained with the condition that we will not include funding amounts.  The data and visuals were updated to use the number of projects to size the proportional symbol map, and not total funding.</a:t>
            </a:r>
          </a:p>
          <a:p>
            <a:r>
              <a:rPr lang="en-US" sz="1800" dirty="0" smtClean="0"/>
              <a:t>The final issue was setting the data up in a way that allowed filtering of multiple data items having multiple values.  In our combined data set, we had combined multi-values into one column, which made for easier display of a study details.  In order to allow for filtering, I added the original mapping tables that mapped each value to its study.  Then it took a few attempts to get this relationship set up correctly in Tableau.  </a:t>
            </a:r>
          </a:p>
          <a:p>
            <a:pPr>
              <a:buNone/>
            </a:pPr>
            <a:r>
              <a:rPr lang="en-US" sz="1800" dirty="0" smtClean="0"/>
              <a:t/>
            </a:r>
            <a:br>
              <a:rPr lang="en-US" sz="1800" dirty="0" smtClean="0"/>
            </a:br>
            <a:endParaRPr lang="en-US" sz="19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Autofit/>
          </a:bodyPr>
          <a:lstStyle/>
          <a:p>
            <a:pPr fontAlgn="base">
              <a:lnSpc>
                <a:spcPct val="100000"/>
              </a:lnSpc>
            </a:pPr>
            <a:r>
              <a:rPr lang="en-US" sz="1800" dirty="0" smtClean="0"/>
              <a:t>Most of the research projects covered multiple diagnosis areas. There are no specific fields to highlight how much of the funding went towards which area. So, it was difficult to use funding amount in temporal analysis.</a:t>
            </a:r>
          </a:p>
          <a:p>
            <a:pPr fontAlgn="base">
              <a:lnSpc>
                <a:spcPct val="100000"/>
              </a:lnSpc>
            </a:pPr>
            <a:r>
              <a:rPr lang="en-US" sz="1800" dirty="0" smtClean="0"/>
              <a:t>Tokenization and Normalization of health care jargons is a big complex. Different set of </a:t>
            </a:r>
            <a:r>
              <a:rPr lang="en-US" sz="1800" dirty="0" err="1" smtClean="0"/>
              <a:t>stopwords</a:t>
            </a:r>
            <a:r>
              <a:rPr lang="en-US" sz="1800" dirty="0" smtClean="0"/>
              <a:t> had to be created.</a:t>
            </a:r>
          </a:p>
          <a:p>
            <a:pPr fontAlgn="base">
              <a:lnSpc>
                <a:spcPct val="100000"/>
              </a:lnSpc>
            </a:pPr>
            <a:r>
              <a:rPr lang="en-US" sz="1800" dirty="0" smtClean="0"/>
              <a:t>Results of temporal analysis should be </a:t>
            </a:r>
            <a:r>
              <a:rPr lang="en-US" sz="1800" dirty="0" err="1" smtClean="0"/>
              <a:t>overlayed</a:t>
            </a:r>
            <a:r>
              <a:rPr lang="en-US" sz="1800" dirty="0" smtClean="0"/>
              <a:t> with various diseases that primarily hit during this period. Overlaying this disease information with AOTF research areas could explain if AOTF research projects were reactive or proactive in nature. Also, it will highlight how relevant research areas have been with the conditions/health care issues prevalent during those times.</a:t>
            </a:r>
          </a:p>
          <a:p>
            <a:pPr fontAlgn="base">
              <a:lnSpc>
                <a:spcPct val="100000"/>
              </a:lnSpc>
            </a:pPr>
            <a:r>
              <a:rPr lang="en-US" sz="1800" dirty="0" smtClean="0"/>
              <a:t>Comparing AOTF research areas and funding amounts to other organizational funded research areas will explain if there is </a:t>
            </a:r>
            <a:r>
              <a:rPr lang="en-US" dirty="0" smtClean="0"/>
              <a:t>funding</a:t>
            </a:r>
            <a:r>
              <a:rPr lang="en-US" sz="1800" dirty="0" smtClean="0"/>
              <a:t> overload in some areas, or lack of funding. Such analysis will also highlight if the research areas are complementary or supplementary in nature with the industry.</a:t>
            </a:r>
          </a:p>
          <a:p>
            <a:pPr fontAlgn="base">
              <a:lnSpc>
                <a:spcPct val="100000"/>
              </a:lnSpc>
            </a:pPr>
            <a:endParaRPr lang="en-US" sz="1800" dirty="0" smtClean="0"/>
          </a:p>
          <a:p>
            <a:pPr>
              <a:lnSpc>
                <a:spcPct val="100000"/>
              </a:lnSpc>
            </a:pPr>
            <a:endParaRPr lang="en-US" sz="18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pPr>
              <a:lnSpc>
                <a:spcPct val="100000"/>
              </a:lnSpc>
            </a:pPr>
            <a:r>
              <a:rPr lang="en-US" sz="1800" dirty="0" smtClean="0"/>
              <a:t>The word cloud allowed to show all 470 keywords and frequency of words was being displayed through font size. However, it was challenging to show all those keywords in any other layouts.  As a trade off- for the network analysis, I picked only keywords which showed up in the text at least 6 times for the </a:t>
            </a:r>
            <a:r>
              <a:rPr lang="en-US" sz="1800" dirty="0" err="1" smtClean="0"/>
              <a:t>Kambada</a:t>
            </a:r>
            <a:r>
              <a:rPr lang="en-US" sz="1800" dirty="0" smtClean="0"/>
              <a:t> Kawai layout.</a:t>
            </a:r>
          </a:p>
          <a:p>
            <a:pPr>
              <a:lnSpc>
                <a:spcPct val="100000"/>
              </a:lnSpc>
            </a:pPr>
            <a:r>
              <a:rPr lang="en-US" sz="1800" dirty="0" smtClean="0"/>
              <a:t>I found a lot of spelling mistakes and related issues in data due to which Word Co-occurrence algorithm was not producing correct results and had to manually review all keywords. Use of existing stop words list along with standard tokenization technique with this healthcare dataset was a challenge so edited the network file multiple times</a:t>
            </a:r>
          </a:p>
          <a:p>
            <a:pPr>
              <a:lnSpc>
                <a:spcPct val="100000"/>
              </a:lnSpc>
            </a:pPr>
            <a:r>
              <a:rPr lang="en-US" sz="1800" dirty="0" smtClean="0"/>
              <a:t>Not having an Undo capability in GUESS made things much more time consuming too, one single mistake made me redo all again.  As a consolation, it was kind of a blessing in disguise in that I discovered a lot of its features. Down the road I see a need for industry specific stop words list and tokenization technique, GUESS tool improvement.</a:t>
            </a:r>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pPr>
              <a:lnSpc>
                <a:spcPct val="80000"/>
              </a:lnSpc>
            </a:pPr>
            <a:r>
              <a:rPr lang="en-US" sz="1800" dirty="0" smtClean="0"/>
              <a:t>Since the geospatial map shows the potential collaboration links among the institutions, it would be helpful to show the network connections based on the keywords. However, trying to create the networks where there are three keyword columns with multiple rows per institution poses some complexities. In addition, the need to use other software like Photoshop, Adobe Illustrator and/or GIMP to overlay the network onto the map also adds to the complexity and is time consuming. The network overlay will certainly be an informational piece to add on the geospatial map for future visualization.</a:t>
            </a:r>
          </a:p>
          <a:p>
            <a:pPr>
              <a:lnSpc>
                <a:spcPct val="80000"/>
              </a:lnSpc>
            </a:pPr>
            <a:r>
              <a:rPr lang="en-US" sz="1800" dirty="0" smtClean="0"/>
              <a:t>Due to creation of five time slices per network the main challenge was a presentation of significant part of the details without compromising the clarity of the images. Since number of the nodes (number of PIs and diagnoses) increased proportionally with every cumulative time slice,  in order to minimize crowding of the nodes  the last two slices for PI-Diagnosis were restricted to edges with weight &gt;1. Respective isolated nodes were subsequently removed. In addition, we encountered that Gephi cannot provide persistent coloring of the </a:t>
            </a:r>
            <a:r>
              <a:rPr lang="en-US" sz="1800" dirty="0" err="1" smtClean="0"/>
              <a:t>blondel</a:t>
            </a:r>
            <a:r>
              <a:rPr lang="en-US" sz="1800" dirty="0" smtClean="0"/>
              <a:t> communities by modifying the color based on the percentage of the specific community size in relation to the other communities per time slice. We will continue investigating possibility to use specific colors per community to ensure their color consistency.</a:t>
            </a:r>
          </a:p>
          <a:p>
            <a:pPr>
              <a:lnSpc>
                <a:spcPct val="80000"/>
              </a:lnSpc>
            </a:pPr>
            <a:r>
              <a:rPr lang="en-US" sz="1800" dirty="0" err="1" smtClean="0"/>
              <a:t>Furthemore</a:t>
            </a:r>
            <a:r>
              <a:rPr lang="en-US" sz="1800" dirty="0" smtClean="0"/>
              <a:t>, we will work on identifying links between diagnoses and ICF items and will add respective time slices to the previously created network maps.</a:t>
            </a:r>
          </a:p>
          <a:p>
            <a:pPr>
              <a:lnSpc>
                <a:spcPct val="80000"/>
              </a:lnSpc>
            </a:pPr>
            <a:endParaRPr lang="en-US" sz="1800" dirty="0" smtClean="0"/>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r>
              <a:rPr lang="en-US" sz="1800" dirty="0" smtClean="0"/>
              <a:t>In Tableau it took quite a while to get the layout of the dashboard in a way I felt was easy to use, and made the most efficient use of screen space.  This took several hours.  Now that I am more fluent in Tableau, I can more quickly add additional options, and will likely do this before submitting the final version.   </a:t>
            </a:r>
          </a:p>
          <a:p>
            <a:r>
              <a:rPr lang="en-US" sz="1800" dirty="0" smtClean="0"/>
              <a:t>Longer term, it would be useful to connect the Tableau template directly to the AOTA database, so that it can be used on an ongoing basis to easily examine submitted research data.</a:t>
            </a:r>
          </a:p>
          <a:p>
            <a:r>
              <a:rPr lang="en-US" sz="1800" dirty="0" smtClean="0"/>
              <a:t>A general overall challenge was coordinating data and visual presentation across the team members.  For instance, our Temporal analysis uses time slices by decade, and the network visualizations use 7 year time slices.  We didn’t realize this issue until it was too late to fix for this submission. This is something we will try to harmonize better for the final presentation.  We were able to coordinate a common PowerPoint template and color scheme so the final product presentation looks professional and make it easy to understand key insights from our work.</a:t>
            </a:r>
          </a:p>
          <a:p>
            <a:pPr>
              <a:lnSpc>
                <a:spcPct val="80000"/>
              </a:lnSpc>
            </a:pPr>
            <a:endParaRPr lang="en-US" sz="1800" dirty="0" smtClean="0"/>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p14="http://schemas.microsoft.com/office/powerpoint/2010/main" xmlns="" val="1773612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r>
              <a:rPr lang="en-US" dirty="0" smtClean="0"/>
              <a:t>Total research has grown dramatically year over year, especially after year 2000.</a:t>
            </a:r>
            <a:endParaRPr lang="en-US" dirty="0"/>
          </a:p>
          <a:p>
            <a:r>
              <a:rPr lang="en-US" dirty="0" smtClean="0"/>
              <a:t>Seven institutions have received 80% of total funding dollars:  </a:t>
            </a:r>
            <a:r>
              <a:rPr lang="en-US" sz="1600" dirty="0" smtClean="0"/>
              <a:t>University of Pittsburgh, Thomas Jefferson University, University of Southern California, University of North Carolina – Chapel Hill, Colorado State University, University of Buffalo and University of Texas Medical Center</a:t>
            </a:r>
            <a:endParaRPr lang="en-US" sz="1600" dirty="0"/>
          </a:p>
          <a:p>
            <a:r>
              <a:rPr lang="en-US" dirty="0" smtClean="0"/>
              <a:t>While research connected Strokes is the largest overall, research related to Autism spectrum disorders has grown from none in early years to now being the top diagnosis area.</a:t>
            </a:r>
          </a:p>
          <a:p>
            <a:r>
              <a:rPr lang="en-US" dirty="0" smtClean="0"/>
              <a:t>Autism research is strongly connected with Sensory Disorders.   Stroke with Cerebral Palsy.</a:t>
            </a:r>
          </a:p>
          <a:p>
            <a:r>
              <a:rPr lang="en-US" dirty="0"/>
              <a:t>Overall there are 29 different research areas funded between 1982-2016 with an approx. funding of $153 Million. Three most researched </a:t>
            </a:r>
            <a:r>
              <a:rPr lang="en-US" dirty="0" smtClean="0"/>
              <a:t>areas are </a:t>
            </a:r>
            <a:r>
              <a:rPr lang="en-US" dirty="0"/>
              <a:t>Autism, Stroke, and Sensory integration areas.</a:t>
            </a:r>
          </a:p>
          <a:p>
            <a:endParaRPr lang="en-US" dirty="0" smtClean="0"/>
          </a:p>
        </p:txBody>
      </p:sp>
    </p:spTree>
    <p:extLst>
      <p:ext uri="{BB962C8B-B14F-4D97-AF65-F5344CB8AC3E}">
        <p14:creationId xmlns:p14="http://schemas.microsoft.com/office/powerpoint/2010/main" xmlns="" val="34811351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To understand the most important topics researched, and connections between them.</a:t>
            </a:r>
          </a:p>
          <a:p>
            <a:pPr marL="45720" indent="0">
              <a:buNone/>
            </a:pPr>
            <a:r>
              <a:rPr lang="en-US" b="1" dirty="0" smtClean="0"/>
              <a:t>How to Interpret</a:t>
            </a:r>
            <a:endParaRPr lang="en-US" b="1" u="sng" dirty="0" smtClean="0"/>
          </a:p>
          <a:p>
            <a:pPr lvl="0"/>
            <a:r>
              <a:rPr lang="en-US" dirty="0" smtClean="0"/>
              <a:t>The keywords field in the OATR Data was converted to a Word Cloud.  The largest words are the most mentioned in total across all research.  In addition, a word co-</a:t>
            </a:r>
            <a:r>
              <a:rPr lang="en-US" dirty="0" err="1" smtClean="0"/>
              <a:t>occurence</a:t>
            </a:r>
            <a:r>
              <a:rPr lang="en-US" dirty="0" smtClean="0"/>
              <a:t> network was prepared to understand which keywords tend to occur with each other.  The network map shows the top keywords by number of mentions, and the number of times they occurred together with another keyword.</a:t>
            </a:r>
          </a:p>
          <a:p>
            <a:pPr marL="45720" lvl="0" indent="0">
              <a:buNone/>
            </a:pPr>
            <a:r>
              <a:rPr lang="en-US" b="1" dirty="0" smtClean="0"/>
              <a:t>Key Insights</a:t>
            </a:r>
            <a:br>
              <a:rPr lang="en-US" b="1" dirty="0" smtClean="0"/>
            </a:br>
            <a:endParaRPr lang="en-US" b="1" dirty="0" smtClean="0"/>
          </a:p>
          <a:p>
            <a:pPr marL="777240" lvl="1" indent="-457200">
              <a:spcBef>
                <a:spcPts val="0"/>
              </a:spcBef>
              <a:buFont typeface="+mj-lt"/>
              <a:buAutoNum type="arabicPeriod"/>
            </a:pPr>
            <a:r>
              <a:rPr lang="en-US" dirty="0" smtClean="0"/>
              <a:t>Major groups of topics discovered during the analysis are “Stroke Rehabilitation”, “Autism”, “Sensory Processing” and “Spinal Cord Injury”. </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Common topics related to “Children” are “Spinal Cord Injury”, “Autism” and “Autistic Disorder”. On the other hand, topics related to “Adults” are “Sensory Processing”, “Self-Care” and “Depression”.</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Research topics found are on Stroke Rehabilitation and Early Intervention training outcome. Stroke Rehabilitation is THE major topic found throughout.</a:t>
            </a:r>
          </a:p>
        </p:txBody>
      </p:sp>
    </p:spTree>
    <p:extLst>
      <p:ext uri="{BB962C8B-B14F-4D97-AF65-F5344CB8AC3E}">
        <p14:creationId xmlns:p14="http://schemas.microsoft.com/office/powerpoint/2010/main" xmlns="" val="4218522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Word CLOUD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0120" y="1020726"/>
            <a:ext cx="11355573" cy="5316279"/>
          </a:xfrm>
          <a:prstGeom prst="rect">
            <a:avLst/>
          </a:prstGeom>
        </p:spPr>
      </p:pic>
    </p:spTree>
    <p:extLst>
      <p:ext uri="{BB962C8B-B14F-4D97-AF65-F5344CB8AC3E}">
        <p14:creationId xmlns:p14="http://schemas.microsoft.com/office/powerpoint/2010/main" xmlns="" val="30111855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a:t>
            </a:r>
            <a:r>
              <a:rPr lang="en-US" sz="3600" dirty="0" smtClean="0"/>
              <a:t>Keywords Network </a:t>
            </a:r>
            <a:endParaRPr lang="en-US" sz="3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417" y="990600"/>
            <a:ext cx="7877175" cy="4876800"/>
          </a:xfrm>
          <a:prstGeom prst="rect">
            <a:avLst/>
          </a:prstGeom>
        </p:spPr>
      </p:pic>
    </p:spTree>
    <p:extLst>
      <p:ext uri="{BB962C8B-B14F-4D97-AF65-F5344CB8AC3E}">
        <p14:creationId xmlns:p14="http://schemas.microsoft.com/office/powerpoint/2010/main" xmlns="" val="35217625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location.  This 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r>
              <a:rPr lang="en-US" dirty="0" smtClean="0"/>
              <a:t>.   About 80% of total research dollars has gone to the top 7 institutions.</a:t>
            </a:r>
            <a:endParaRPr lang="en-US" dirty="0"/>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p14="http://schemas.microsoft.com/office/powerpoint/2010/main" xmlns="" val="24014569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p14="http://schemas.microsoft.com/office/powerpoint/2010/main" xmlns="" val="20812619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Research in Occupational Therapy&amp;quot;&quot;/&gt;&lt;property id=&quot;20307&quot; value=&quot;262&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 – Word Cloud of research projects funded over time&amp;quot;&quot;/&gt;&lt;property id=&quot;20307&quot; value=&quot;294&quot;/&gt;&lt;/object&gt;&lt;object type=&quot;3&quot; unique_id=&quot;10026&quot;&gt;&lt;property id=&quot;20148&quot; value=&quot;5&quot;/&gt;&lt;property id=&quot;20300&quot; value=&quot;Slide 12 - &amp;quot;Temporal Visualization Word Cloud of research projects funded over time&amp;quot;&quot;/&gt;&lt;property id=&quot;20307&quot; value=&quot;295&quot;/&gt;&lt;/object&gt;&lt;object type=&quot;3&quot; unique_id=&quot;10037&quot;&gt;&lt;property id=&quot;20148&quot; value=&quot;5&quot;/&gt;&lt;property id=&quot;20300&quot; value=&quot;Slide 25 - &amp;quot;Data Explorer&amp;quot;&quot;/&gt;&lt;property id=&quot;20307&quot; value=&quot;292&quot;/&gt;&lt;/object&gt;&lt;object type=&quot;3&quot; unique_id=&quot;10038&quot;&gt;&lt;property id=&quot;20148&quot; value=&quot;5&quot;/&gt;&lt;property id=&quot;20300&quot; value=&quot;Slide 26 - &amp;quot;Study Explorer - How to Use&amp;quot;&quot;/&gt;&lt;property id=&quot;20307&quot; value=&quot;293&quot;/&gt;&lt;/object&gt;&lt;object type=&quot;3&quot; unique_id=&quot;10040&quot;&gt;&lt;property id=&quot;20148&quot; value=&quot;5&quot;/&gt;&lt;property id=&quot;20300&quot; value=&quot;Slide 27 - &amp;quot;Limitations of Analysis&amp;quot;&quot;/&gt;&lt;property id=&quot;20307&quot; value=&quot;307&quot;/&gt;&lt;/object&gt;&lt;object type=&quot;3&quot; unique_id=&quot;10042&quot;&gt;&lt;property id=&quot;20148&quot; value=&quot;5&quot;/&gt;&lt;property id=&quot;20300&quot; value=&quot;Slide 2 - &amp;quot;Visualization Team&amp;quot;&quot;/&gt;&lt;property id=&quot;20307&quot; value=&quot;312&quot;/&gt;&lt;/object&gt;&lt;object type=&quot;3&quot; unique_id=&quot;10043&quot;&gt;&lt;property id=&quot;20148&quot; value=&quot;5&quot;/&gt;&lt;property id=&quot;20300&quot; value=&quot;Slide 11 - &amp;quot;Temporal Visualization – Word Cloud of research projects funded over time&amp;quot;&quot;/&gt;&lt;property id=&quot;20307&quot; value=&quot;308&quot;/&gt;&lt;/object&gt;&lt;object type=&quot;3&quot; unique_id=&quot;10044&quot;&gt;&lt;property id=&quot;20148&quot; value=&quot;5&quot;/&gt;&lt;property id=&quot;20300&quot; value=&quot;Slide 13 - &amp;quot;Temporal Visualization – Burst analysis of research projects funded over time&amp;quot;&quot;/&gt;&lt;property id=&quot;20307&quot; value=&quot;310&quot;/&gt;&lt;/object&gt;&lt;object type=&quot;3&quot; unique_id=&quot;10045&quot;&gt;&lt;property id=&quot;20148&quot; value=&quot;5&quot;/&gt;&lt;property id=&quot;20300&quot; value=&quot;Slide 14 - &amp;quot;Temporal Visualization – Burst analysis of research projects funded over time&amp;quot;&quot;/&gt;&lt;property id=&quot;20307&quot; value=&quot;309&quot;/&gt;&lt;/object&gt;&lt;object type=&quot;3&quot; unique_id=&quot;10046&quot;&gt;&lt;property id=&quot;20148&quot; value=&quot;5&quot;/&gt;&lt;property id=&quot;20300&quot; value=&quot;Slide 15 - &amp;quot;Network Analysis&amp;quot;&quot;/&gt;&lt;property id=&quot;20307&quot; value=&quot;313&quot;/&gt;&lt;/object&gt;&lt;object type=&quot;3&quot; unique_id=&quot;10047&quot;&gt;&lt;property id=&quot;20148&quot; value=&quot;5&quot;/&gt;&lt;property id=&quot;20300&quot; value=&quot;Slide 16&quot;/&gt;&lt;property id=&quot;20307&quot; value=&quot;314&quot;/&gt;&lt;/object&gt;&lt;object type=&quot;3&quot; unique_id=&quot;10048&quot;&gt;&lt;property id=&quot;20148&quot; value=&quot;5&quot;/&gt;&lt;property id=&quot;20300&quot; value=&quot;Slide 17&quot;/&gt;&lt;property id=&quot;20307&quot; value=&quot;315&quot;/&gt;&lt;/object&gt;&lt;object type=&quot;3&quot; unique_id=&quot;10049&quot;&gt;&lt;property id=&quot;20148&quot; value=&quot;5&quot;/&gt;&lt;property id=&quot;20300&quot; value=&quot;Slide 18&quot;/&gt;&lt;property id=&quot;20307&quot; value=&quot;316&quot;/&gt;&lt;/object&gt;&lt;object type=&quot;3&quot; unique_id=&quot;10050&quot;&gt;&lt;property id=&quot;20148&quot; value=&quot;5&quot;/&gt;&lt;property id=&quot;20300&quot; value=&quot;Slide 19&quot;/&gt;&lt;property id=&quot;20307&quot; value=&quot;317&quot;/&gt;&lt;/object&gt;&lt;object type=&quot;3&quot; unique_id=&quot;10051&quot;&gt;&lt;property id=&quot;20148&quot; value=&quot;5&quot;/&gt;&lt;property id=&quot;20300&quot; value=&quot;Slide 20&quot;/&gt;&lt;property id=&quot;20307&quot; value=&quot;318&quot;/&gt;&lt;/object&gt;&lt;object type=&quot;3&quot; unique_id=&quot;10052&quot;&gt;&lt;property id=&quot;20148&quot; value=&quot;5&quot;/&gt;&lt;property id=&quot;20300&quot; value=&quot;Slide 21&quot;/&gt;&lt;property id=&quot;20307&quot; value=&quot;319&quot;/&gt;&lt;/object&gt;&lt;object type=&quot;3&quot; unique_id=&quot;10053&quot;&gt;&lt;property id=&quot;20148&quot; value=&quot;5&quot;/&gt;&lt;property id=&quot;20300&quot; value=&quot;Slide 22&quot;/&gt;&lt;property id=&quot;20307&quot; value=&quot;320&quot;/&gt;&lt;/object&gt;&lt;object type=&quot;3&quot; unique_id=&quot;10054&quot;&gt;&lt;property id=&quot;20148&quot; value=&quot;5&quot;/&gt;&lt;property id=&quot;20300&quot; value=&quot;Slide 23&quot;/&gt;&lt;property id=&quot;20307&quot; value=&quot;321&quot;/&gt;&lt;/object&gt;&lt;object type=&quot;3&quot; unique_id=&quot;10055&quot;&gt;&lt;property id=&quot;20148&quot; value=&quot;5&quot;/&gt;&lt;property id=&quot;20300&quot; value=&quot;Slide 24&quot;/&gt;&lt;property id=&quot;20307&quot; value=&quot;322&quot;/&gt;&lt;/object&gt;&lt;object type=&quot;3&quot; unique_id=&quot;10056&quot;&gt;&lt;property id=&quot;20148&quot; value=&quot;5&quot;/&gt;&lt;property id=&quot;20300&quot; value=&quot;Slide 28 - &amp;quot;Problems surfaced during validation&amp;quot;&quot;/&gt;&lt;property id=&quot;20307&quot; value=&quot;323&quot;/&gt;&lt;/object&gt;&lt;object type=&quot;3&quot; unique_id=&quot;10057&quot;&gt;&lt;property id=&quot;20148&quot; value=&quot;5&quot;/&gt;&lt;property id=&quot;20300&quot; value=&quot;Slide 29 - &amp;quot;Problems surfaced during validation&amp;quot;&quot;/&gt;&lt;property id=&quot;20307&quot; value=&quot;326&quot;/&gt;&lt;/object&gt;&lt;object type=&quot;3&quot; unique_id=&quot;10058&quot;&gt;&lt;property id=&quot;20148&quot; value=&quot;5&quot;/&gt;&lt;property id=&quot;20300&quot; value=&quot;Slide 30 - &amp;quot;Problems surfaced during validation&amp;quot;&quot;/&gt;&lt;property id=&quot;20307&quot; value=&quot;328&quot;/&gt;&lt;/object&gt;&lt;object type=&quot;3&quot; unique_id=&quot;10059&quot;&gt;&lt;property id=&quot;20148&quot; value=&quot;5&quot;/&gt;&lt;property id=&quot;20300&quot; value=&quot;Slide 31 - &amp;quot;Challenges and opportunities&amp;quot;&quot;/&gt;&lt;property id=&quot;20307&quot; value=&quot;324&quot;/&gt;&lt;/object&gt;&lt;object type=&quot;3&quot; unique_id=&quot;10060&quot;&gt;&lt;property id=&quot;20148&quot; value=&quot;5&quot;/&gt;&lt;property id=&quot;20300&quot; value=&quot;Slide 32 - &amp;quot;Challenges and opportunities&amp;quot;&quot;/&gt;&lt;property id=&quot;20307&quot; value=&quot;325&quot;/&gt;&lt;/object&gt;&lt;object type=&quot;3&quot; unique_id=&quot;10061&quot;&gt;&lt;property id=&quot;20148&quot; value=&quot;5&quot;/&gt;&lt;property id=&quot;20300&quot; value=&quot;Slide 33 - &amp;quot;Challenges and opportunities&amp;quot;&quot;/&gt;&lt;property id=&quot;20307&quot; value=&quot;327&quot;/&gt;&lt;/object&gt;&lt;object type=&quot;3&quot; unique_id=&quot;10062&quot;&gt;&lt;property id=&quot;20148&quot; value=&quot;5&quot;/&gt;&lt;property id=&quot;20300&quot; value=&quot;Slide 34 - &amp;quot;Challenges and opportunities&amp;quot;&quot;/&gt;&lt;property id=&quot;20307&quot; value=&quot;329&quot;/&gt;&lt;/object&gt;&lt;object type=&quot;3&quot; unique_id=&quot;10063&quot;&gt;&lt;property id=&quot;20148&quot; value=&quot;5&quot;/&gt;&lt;property id=&quot;20300&quot; value=&quot;Slide 35 - &amp;quot;APPENDIX – Temporal Analysis&amp;quot;&quot;/&gt;&lt;property id=&quot;20307&quot; value=&quot;311&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2774</Words>
  <Application>Microsoft Office PowerPoint</Application>
  <PresentationFormat>Custom</PresentationFormat>
  <Paragraphs>205</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Health Fitness 16x9</vt:lpstr>
      <vt:lpstr>Visualization of Research in Occupational Therapy</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Slide 9</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Slide 16</vt:lpstr>
      <vt:lpstr>Slide 17</vt:lpstr>
      <vt:lpstr>Slide 18</vt:lpstr>
      <vt:lpstr>Slide 19</vt:lpstr>
      <vt:lpstr>Slide 20</vt:lpstr>
      <vt:lpstr>Slide 21</vt:lpstr>
      <vt:lpstr>Slide 22</vt:lpstr>
      <vt:lpstr>Slide 23</vt:lpstr>
      <vt:lpstr>Slide 24</vt:lpstr>
      <vt:lpstr>Data Explorer</vt:lpstr>
      <vt:lpstr>Study Explorer - How to Use</vt:lpstr>
      <vt:lpstr>Limitations of Analysis</vt:lpstr>
      <vt:lpstr>Problems surfaced during validation</vt:lpstr>
      <vt:lpstr>Problems surfaced during validation</vt:lpstr>
      <vt:lpstr>Problems surfaced during validation</vt:lpstr>
      <vt:lpstr>Challenges and opportunities</vt:lpstr>
      <vt:lpstr>Challenges and opportunities</vt:lpstr>
      <vt:lpstr>Challenges and opportunities</vt:lpstr>
      <vt:lpstr>Challenges and opportunities</vt:lpstr>
      <vt:lpstr>APPENDIX – Temporal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2016-04-22T01:49:45Z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